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</p:sldIdLst>
  <p:sldSz cy="3981450" cx="7620000"/>
  <p:notesSz cx="6858000" cy="9144000"/>
  <p:embeddedFontLst>
    <p:embeddedFont>
      <p:font typeface="Open Sans"/>
      <p:regular r:id="rId70"/>
      <p:bold r:id="rId71"/>
      <p:italic r:id="rId72"/>
      <p:boldItalic r:id="rId7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54">
          <p15:clr>
            <a:srgbClr val="A4A3A4"/>
          </p15:clr>
        </p15:guide>
        <p15:guide id="2" pos="2400">
          <p15:clr>
            <a:srgbClr val="A4A3A4"/>
          </p15:clr>
        </p15:guide>
      </p15:sldGuideLst>
    </p:ext>
    <p:ext uri="GoogleSlidesCustomDataVersion2">
      <go:slidesCustomData xmlns:go="http://customooxmlschemas.google.com/" r:id="rId74" roundtripDataSignature="AMtx7miHbyNxOovOfE0FQq8YBRARvbVh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54" orient="horz"/>
        <p:guide pos="24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font" Target="fonts/OpenSans-boldItalic.fntdata"/><Relationship Id="rId72" Type="http://schemas.openxmlformats.org/officeDocument/2006/relationships/font" Target="fonts/OpenSans-italic.fntdata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74" Type="http://customschemas.google.com/relationships/presentationmetadata" Target="metadata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font" Target="fonts/OpenSans-bold.fntdata"/><Relationship Id="rId70" Type="http://schemas.openxmlformats.org/officeDocument/2006/relationships/font" Target="fonts/OpenSans-regular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slide" Target="slides/slide61.xml"/><Relationship Id="rId21" Type="http://schemas.openxmlformats.org/officeDocument/2006/relationships/slide" Target="slides/slide16.xml"/><Relationship Id="rId65" Type="http://schemas.openxmlformats.org/officeDocument/2006/relationships/slide" Target="slides/slide60.xml"/><Relationship Id="rId24" Type="http://schemas.openxmlformats.org/officeDocument/2006/relationships/slide" Target="slides/slide19.xml"/><Relationship Id="rId68" Type="http://schemas.openxmlformats.org/officeDocument/2006/relationships/slide" Target="slides/slide63.xml"/><Relationship Id="rId23" Type="http://schemas.openxmlformats.org/officeDocument/2006/relationships/slide" Target="slides/slide18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slide" Target="slides/slide6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4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6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4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6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3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0" name="Google Shape;460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1" name="Google Shape;471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4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3" name="Google Shape;493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4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4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5" name="Google Shape;515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44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6" name="Google Shape;526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4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7" name="Google Shape;537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46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8" name="Google Shape;548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4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9" name="Google Shape;559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4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0" name="Google Shape;570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4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1" name="Google Shape;581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5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2" name="Google Shape;592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5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3" name="Google Shape;603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5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4" name="Google Shape;614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5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5" name="Google Shape;625;p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54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6" name="Google Shape;636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55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7" name="Google Shape;647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56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8" name="Google Shape;658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5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9" name="Google Shape;669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5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0" name="Google Shape;680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5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1" name="Google Shape;691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60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2" name="Google Shape;702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61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3" name="Google Shape;713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62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4" name="Google Shape;724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63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5" name="Google Shape;735;p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g2fde0ae0206_0_2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6" name="Google Shape;746;g2fde0ae0206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/>
          <p:nvPr>
            <p:ph idx="2" type="sldImg"/>
          </p:nvPr>
        </p:nvSpPr>
        <p:spPr>
          <a:xfrm>
            <a:off x="147960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5"/>
          <p:cNvSpPr txBox="1"/>
          <p:nvPr>
            <p:ph type="ctrTitle"/>
          </p:nvPr>
        </p:nvSpPr>
        <p:spPr>
          <a:xfrm>
            <a:off x="259757" y="576356"/>
            <a:ext cx="7100400" cy="1588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" name="Google Shape;11;p65"/>
          <p:cNvSpPr txBox="1"/>
          <p:nvPr>
            <p:ph idx="1" type="subTitle"/>
          </p:nvPr>
        </p:nvSpPr>
        <p:spPr>
          <a:xfrm>
            <a:off x="259750" y="2193823"/>
            <a:ext cx="71004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2" name="Google Shape;12;p6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4"/>
          <p:cNvSpPr txBox="1"/>
          <p:nvPr>
            <p:ph hasCustomPrompt="1" type="title"/>
          </p:nvPr>
        </p:nvSpPr>
        <p:spPr>
          <a:xfrm>
            <a:off x="259750" y="856223"/>
            <a:ext cx="7100400" cy="1519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>
            <a:r>
              <a:t>xx%</a:t>
            </a:r>
          </a:p>
        </p:txBody>
      </p:sp>
      <p:sp>
        <p:nvSpPr>
          <p:cNvPr id="46" name="Google Shape;46;p74"/>
          <p:cNvSpPr txBox="1"/>
          <p:nvPr>
            <p:ph idx="1" type="body"/>
          </p:nvPr>
        </p:nvSpPr>
        <p:spPr>
          <a:xfrm>
            <a:off x="259750" y="2440056"/>
            <a:ext cx="7100400" cy="10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7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6"/>
          <p:cNvSpPr txBox="1"/>
          <p:nvPr>
            <p:ph type="title"/>
          </p:nvPr>
        </p:nvSpPr>
        <p:spPr>
          <a:xfrm>
            <a:off x="259750" y="1664917"/>
            <a:ext cx="710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5" name="Google Shape;15;p66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7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8" name="Google Shape;18;p67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9" name="Google Shape;19;p67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8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2" name="Google Shape;22;p68"/>
          <p:cNvSpPr txBox="1"/>
          <p:nvPr>
            <p:ph idx="1" type="body"/>
          </p:nvPr>
        </p:nvSpPr>
        <p:spPr>
          <a:xfrm>
            <a:off x="25975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3" name="Google Shape;23;p68"/>
          <p:cNvSpPr txBox="1"/>
          <p:nvPr>
            <p:ph idx="2" type="body"/>
          </p:nvPr>
        </p:nvSpPr>
        <p:spPr>
          <a:xfrm>
            <a:off x="402700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4" name="Google Shape;24;p68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9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7" name="Google Shape;27;p69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0"/>
          <p:cNvSpPr txBox="1"/>
          <p:nvPr>
            <p:ph type="title"/>
          </p:nvPr>
        </p:nvSpPr>
        <p:spPr>
          <a:xfrm>
            <a:off x="259750" y="430076"/>
            <a:ext cx="234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" name="Google Shape;30;p70"/>
          <p:cNvSpPr txBox="1"/>
          <p:nvPr>
            <p:ph idx="1" type="body"/>
          </p:nvPr>
        </p:nvSpPr>
        <p:spPr>
          <a:xfrm>
            <a:off x="259750" y="1075653"/>
            <a:ext cx="2340000" cy="24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31" name="Google Shape;31;p70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1"/>
          <p:cNvSpPr txBox="1"/>
          <p:nvPr>
            <p:ph type="title"/>
          </p:nvPr>
        </p:nvSpPr>
        <p:spPr>
          <a:xfrm>
            <a:off x="408542" y="348449"/>
            <a:ext cx="5306400" cy="31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34" name="Google Shape;34;p71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2"/>
          <p:cNvSpPr/>
          <p:nvPr/>
        </p:nvSpPr>
        <p:spPr>
          <a:xfrm>
            <a:off x="3810000" y="-97"/>
            <a:ext cx="3810000" cy="3981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2"/>
          <p:cNvSpPr txBox="1"/>
          <p:nvPr>
            <p:ph type="title"/>
          </p:nvPr>
        </p:nvSpPr>
        <p:spPr>
          <a:xfrm>
            <a:off x="221250" y="954569"/>
            <a:ext cx="3371100" cy="11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8" name="Google Shape;38;p72"/>
          <p:cNvSpPr txBox="1"/>
          <p:nvPr>
            <p:ph idx="1" type="subTitle"/>
          </p:nvPr>
        </p:nvSpPr>
        <p:spPr>
          <a:xfrm>
            <a:off x="221250" y="2169788"/>
            <a:ext cx="33711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39" name="Google Shape;39;p72"/>
          <p:cNvSpPr txBox="1"/>
          <p:nvPr>
            <p:ph idx="2" type="body"/>
          </p:nvPr>
        </p:nvSpPr>
        <p:spPr>
          <a:xfrm>
            <a:off x="4116250" y="560488"/>
            <a:ext cx="3197400" cy="286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" name="Google Shape;40;p72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3"/>
          <p:cNvSpPr txBox="1"/>
          <p:nvPr>
            <p:ph idx="1" type="body"/>
          </p:nvPr>
        </p:nvSpPr>
        <p:spPr>
          <a:xfrm>
            <a:off x="259750" y="3274778"/>
            <a:ext cx="49989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</a:lstStyle>
          <a:p/>
        </p:txBody>
      </p:sp>
      <p:sp>
        <p:nvSpPr>
          <p:cNvPr id="43" name="Google Shape;43;p73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4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4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6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sparceurope.org/what-we-do/open-education/europeannetwork-openeducation-librarians/" TargetMode="External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1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1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1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1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1.png"/></Relationships>
</file>

<file path=ppt/slides/_rels/slide64.xml.rels><?xml version="1.0" encoding="UTF-8" standalone="yes"?><Relationships xmlns="http://schemas.openxmlformats.org/package/2006/relationships"><Relationship Id="rId11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0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Relationship Id="rId13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2" Type="http://schemas.openxmlformats.org/officeDocument/2006/relationships/hyperlink" Target="https://urldefense.com/v3/__https:/sparceurope.org/what-we-do/open-education/europeannetwork-openeducation-librarians/__;!!HJOPV4FYYWzcc1jazlU!5XTNBxzSPFktoUw3QFzkUtl9EyGR2Mkm4WUqzs9Pv9TC0qBOdNGlH6kqHg7TbLGv67ubi0_oemAJGAyF1zOoj3bG$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hyperlink" Target="https://urldefense.com/v3/__https:/sparceurope.org/__;!!HJOPV4FYYWzcc1jazlU!5XTNBxzSPFktoUw3QFzkUtl9EyGR2Mkm4WUqzs9Pv9TC0qBOdNGlH6kqHg7TbLGv67ubi0_oemAJGAyF1zdNwL0n$" TargetMode="External"/><Relationship Id="rId15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4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16" Type="http://schemas.openxmlformats.org/officeDocument/2006/relationships/hyperlink" Target="https://urldefense.com/v3/__https:/creativecommons.org/licenses/by/4.0/__;!!HJOPV4FYYWzcc1jazlU!5XTNBxzSPFktoUw3QFzkUtl9EyGR2Mkm4WUqzs9Pv9TC0qBOdNGlH6kqHg7TbLGv67ubi0_oemAJGAyF11IIJmdJ$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doi.org/10.5281/zenodo.5568482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3733157" y="340450"/>
            <a:ext cx="33033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3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SADA NÁSTROJOV ENOEL</a:t>
            </a:r>
            <a:r>
              <a:rPr b="1" lang="en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1591475" y="549125"/>
            <a:ext cx="32379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OVZ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p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 txBox="1"/>
          <p:nvPr/>
        </p:nvSpPr>
        <p:spPr>
          <a:xfrm>
            <a:off x="665425" y="2433300"/>
            <a:ext cx="6299400" cy="7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Použite naše šablóny na propagáciu otvoreného vzdelávania</a:t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Google Shape;15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3" name="Google Shape;153;p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4" name="Google Shape;15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0"/>
          <p:cNvSpPr txBox="1"/>
          <p:nvPr/>
        </p:nvSpPr>
        <p:spPr>
          <a:xfrm>
            <a:off x="286263" y="307689"/>
            <a:ext cx="20556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6" name="Google Shape;156;p10"/>
          <p:cNvSpPr txBox="1"/>
          <p:nvPr/>
        </p:nvSpPr>
        <p:spPr>
          <a:xfrm>
            <a:off x="1827550" y="1515925"/>
            <a:ext cx="51747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„dostupné kedykoľvek a odkiaľkoľvek pre každého, vrátane ľudí   s hendikepom a ľudí pochádzajúcich z marginalizovaných alebo znevýhodnených skupín.“ 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0"/>
          <p:cNvSpPr txBox="1"/>
          <p:nvPr/>
        </p:nvSpPr>
        <p:spPr>
          <a:xfrm>
            <a:off x="1827550" y="267025"/>
            <a:ext cx="5917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(OVZ) by mali byť: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10"/>
          <p:cNvSpPr txBox="1"/>
          <p:nvPr/>
        </p:nvSpPr>
        <p:spPr>
          <a:xfrm>
            <a:off x="1853350" y="2784150"/>
            <a:ext cx="39276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Odporúčanie UNESCO o otvorených vzdelávacích zdrojoch 2019, preklad: Z. Stožická, Centrum vedecko-technických informácií SR</a:t>
            </a:r>
            <a:endParaRPr sz="7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 Recommendation on Open Educational Resources</a:t>
            </a:r>
            <a:endParaRPr b="1" i="0" sz="9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9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5" name="Google Shape;165;p1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6" name="Google Shape;16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1"/>
          <p:cNvSpPr txBox="1"/>
          <p:nvPr/>
        </p:nvSpPr>
        <p:spPr>
          <a:xfrm>
            <a:off x="286263" y="307689"/>
            <a:ext cx="20556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Google Shape;168;p11"/>
          <p:cNvSpPr txBox="1"/>
          <p:nvPr/>
        </p:nvSpPr>
        <p:spPr>
          <a:xfrm>
            <a:off x="1814525" y="1400875"/>
            <a:ext cx="4797300" cy="10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„pomôcť naplniť individuálne potreby učiacich sa jednotlivcov, efektívne šíriť rodovú rovnosť, a odmeňovať inovatívne pedagogické, didaktické a metodologické prístupy.“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1"/>
          <p:cNvSpPr txBox="1"/>
          <p:nvPr/>
        </p:nvSpPr>
        <p:spPr>
          <a:xfrm>
            <a:off x="1814525" y="253075"/>
            <a:ext cx="4947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vzdelávacie zdroje (OVZ) môžu:</a:t>
            </a:r>
            <a:r>
              <a:rPr lang="en" sz="280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11"/>
          <p:cNvSpPr txBox="1"/>
          <p:nvPr/>
        </p:nvSpPr>
        <p:spPr>
          <a:xfrm>
            <a:off x="1853350" y="2784150"/>
            <a:ext cx="39276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Odporúčanie UNESCO o otvorených vzdelávacích zdrojoch 2019, preklad: Z. Stožická, Centrum vedecko-technických informácií SR</a:t>
            </a:r>
            <a:endParaRPr sz="7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 Recommendation on Open Educational Resources</a:t>
            </a:r>
            <a:endParaRPr b="1" i="0" sz="9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9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7" name="Google Shape;177;p1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8" name="Google Shape;178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2"/>
          <p:cNvSpPr txBox="1"/>
          <p:nvPr/>
        </p:nvSpPr>
        <p:spPr>
          <a:xfrm>
            <a:off x="286263" y="307689"/>
            <a:ext cx="20556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0" name="Google Shape;180;p12"/>
          <p:cNvSpPr txBox="1"/>
          <p:nvPr/>
        </p:nvSpPr>
        <p:spPr>
          <a:xfrm>
            <a:off x="1853350" y="2784150"/>
            <a:ext cx="39276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Odporúčanie UNESCO o otvorených vzdelávacích zdrojoch 2019, preklad: Z. Stožická, Centrum vedecko-technických informácií SR</a:t>
            </a:r>
            <a:endParaRPr sz="7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 Recommendation on Open Educational Resources</a:t>
            </a:r>
            <a:endParaRPr b="1" i="0" sz="9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9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1" name="Google Shape;181;p12"/>
          <p:cNvSpPr txBox="1"/>
          <p:nvPr/>
        </p:nvSpPr>
        <p:spPr>
          <a:xfrm>
            <a:off x="1820300" y="1547175"/>
            <a:ext cx="5308500" cy="10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„širšia škála inovatívnych pedagogických možností na zapojenie vyučujúcich aj učiacich sa, aby boli aktívnejšími účastníkmi vo vzdelávacom procese a tvorcami obsahu ako členovia rôznorodých a inkluzívnych znalostných spoločností.“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2"/>
          <p:cNvSpPr txBox="1"/>
          <p:nvPr/>
        </p:nvSpPr>
        <p:spPr>
          <a:xfrm>
            <a:off x="1820300" y="96475"/>
            <a:ext cx="5438400" cy="13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1000"/>
              </a:lnSpc>
              <a:spcBef>
                <a:spcPts val="3800"/>
              </a:spcBef>
              <a:spcAft>
                <a:spcPts val="380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Otvorené vzdelávanie </a:t>
            </a:r>
            <a:r>
              <a:rPr b="1" lang="en" sz="21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OVZ </a:t>
            </a:r>
            <a:r>
              <a:rPr b="1" lang="en" sz="21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vhodné pedagogické metódy </a:t>
            </a:r>
            <a:r>
              <a:rPr b="1" lang="en" sz="21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dobre navrhnuté ciele vzdelávania </a:t>
            </a:r>
            <a:r>
              <a:rPr b="1" lang="en" sz="21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lang="en" sz="21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rôznorodosť vzdelávacích aktivít </a:t>
            </a:r>
            <a:r>
              <a:rPr b="1" lang="en" sz="21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p1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0" name="Google Shape;1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3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p13"/>
          <p:cNvSpPr txBox="1"/>
          <p:nvPr/>
        </p:nvSpPr>
        <p:spPr>
          <a:xfrm>
            <a:off x="2632450" y="910175"/>
            <a:ext cx="4870200" cy="1544400"/>
          </a:xfrm>
          <a:prstGeom prst="rect">
            <a:avLst/>
          </a:prstGeom>
          <a:noFill/>
          <a:ln cap="flat" cmpd="sng" w="9525">
            <a:solidFill>
              <a:srgbClr val="FFDE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stálu dostupnosť</a:t>
            </a:r>
            <a:endParaRPr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budú môcť pristupovať ku vzdelávacím zdrojom dokonca aj po ukončení kurzov alebo štúdia.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0" name="Google Shape;200;p1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1" name="Google Shape;20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14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4" name="Google Shape;204;p14"/>
          <p:cNvSpPr txBox="1"/>
          <p:nvPr/>
        </p:nvSpPr>
        <p:spPr>
          <a:xfrm>
            <a:off x="2648375" y="602375"/>
            <a:ext cx="4765500" cy="21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inklúziu 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sa môžu prispôsobovať, aby odzrkadľovali rôzne profily študentov a rôzne scenáre, čím by riešili potreby inklúzie študentov na rôznych úrovniach.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1" name="Google Shape;211;p1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2" name="Google Shape;21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5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5" name="Google Shape;215;p15"/>
          <p:cNvSpPr txBox="1"/>
          <p:nvPr/>
        </p:nvSpPr>
        <p:spPr>
          <a:xfrm>
            <a:off x="2612025" y="210000"/>
            <a:ext cx="4912800" cy="27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diverzifikáciu vzdelávania 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sú dostupné odkiaľkoľvek a kedykoľvek, opakovane (nepodceňme význam opakovania!), prostredníctvom rôznych zariadení a v rôznych formátoch. OVZ tiež podporujú vzdelávanie v neformálnom a menej formálnom prostredí.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6"/>
          <p:cNvSpPr txBox="1"/>
          <p:nvPr/>
        </p:nvSpPr>
        <p:spPr>
          <a:xfrm>
            <a:off x="2622650" y="756275"/>
            <a:ext cx="4758000" cy="18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celoživotné vzdelávanie 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sú prístupné všetkým ľuďom v každom veku, kedykoľvek sa niekto chce niečo naučiť alebo sa k niečomu vrátiť a osviežiť si poznatky v pamäti.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2" name="Google Shape;222;p1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p1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4" name="Google Shape;22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6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7"/>
          <p:cNvSpPr txBox="1"/>
          <p:nvPr/>
        </p:nvSpPr>
        <p:spPr>
          <a:xfrm>
            <a:off x="2611550" y="756275"/>
            <a:ext cx="4452900" cy="18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Šetria zdroje 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Vysoké ceny môžu viesť študentov  k používaniu starých verzií určitých publikácií - s OVZ tento problém nevzniká.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3" name="Google Shape;233;p1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1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5" name="Google Shape;23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7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8"/>
          <p:cNvSpPr txBox="1"/>
          <p:nvPr/>
        </p:nvSpPr>
        <p:spPr>
          <a:xfrm>
            <a:off x="2606025" y="820475"/>
            <a:ext cx="47580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Rozširujú možnosti pre vzdelávanie </a:t>
            </a: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Študenti, ktorí používajú OVZ, majú rovnaké alebo lepšie výsledky ako tí, ktorí používajú tradičné vzdelávacie materiály.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1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6" name="Google Shape;24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8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9"/>
          <p:cNvSpPr txBox="1"/>
          <p:nvPr/>
        </p:nvSpPr>
        <p:spPr>
          <a:xfrm>
            <a:off x="2605625" y="910175"/>
            <a:ext cx="4902600" cy="15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pripravenosť</a:t>
            </a:r>
            <a:endParaRPr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môžu byť k dispozícii od samého začiatku kurzov, čo znamená, že s nimi študenti môžu okamžite začať pracovať.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6" name="Google Shape;256;p1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9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/>
          <p:nvPr/>
        </p:nvSpPr>
        <p:spPr>
          <a:xfrm>
            <a:off x="248975" y="24250"/>
            <a:ext cx="7149900" cy="39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Vitajte v sade nástrojov Výhody otvoreného vzdelávania!</a:t>
            </a:r>
            <a:r>
              <a:rPr lang="en" sz="600">
                <a:solidFill>
                  <a:schemeClr val="dk1"/>
                </a:solidFill>
              </a:rPr>
              <a:t>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Je to množina nástrojov (snímok prezentácie, letákov a kariet) prip</a:t>
            </a:r>
            <a:r>
              <a:rPr lang="en" sz="800">
                <a:solidFill>
                  <a:srgbClr val="004993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ravených združením Európska sieť knihovníkov za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otvorené vzdelávanie -</a:t>
            </a:r>
            <a:r>
              <a:rPr lang="en" sz="600">
                <a:solidFill>
                  <a:schemeClr val="dk1"/>
                </a:solidFill>
              </a:rPr>
              <a:t> </a:t>
            </a:r>
            <a:r>
              <a:rPr lang="en" sz="8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(ENOEL). Táto sada nástrojov si kladie za cieľ pomôcť zvýšiť povedomie o význame otvoreného vzdelávania a poukazuje na jeho prínos pre študentov, pedagógov, inštitúcie, spoločnosť a knihovníkov.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Tento súbor obsahuje šablóny pre </a:t>
            </a: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karty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*rozmery snímok sa zhodujú s rozmermi kariet, aby sme zaistili, že sa budú dobre zobrazovať na sociálnych médiách. Môžete si stiahnuť každú snímku osobitne ako obrázok vo formáte jpg.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Môžete použiť šablóny v nezmenenom stave, alebo sa môžete rozhodnúť prispôsobiť ich svojim špecifickým potrebám.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 používate šablónu bez adaptácie,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jednoducho si stiahnite celý súbor alebo jednotlivé snímky, ktoré chcete použiť.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Ak chcete šablónu prispôsobiť svojim potrebám, postupujte nasledovne:</a:t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Stiahnite si do počítača nástroj, ktorý chcete použiť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Prispôsobte ho svojím potrebám (pridajte logo svojej organizácie, urobte zmeny, ktoré považujete za vhodné)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Ubezpečte sa, že adaptovaná verzia obsahuje poznámku: „Toto dielo je odvodeným dielom z [názov súboru (napríklad Slovak_3. OE benefits - ENOEL cards)] [odkaz na pôvodný zdroj: </a:t>
            </a:r>
            <a:r>
              <a:rPr lang="en" sz="8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 od združenia </a:t>
            </a:r>
            <a:r>
              <a:rPr lang="en" sz="8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" sz="8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 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Nižšie nájdete krátky opis organizácie súboru a návrhy na použitie konkrétnych snímok.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 to len návrhy. Povzbudzujeme Vás, aby ste si vybrali a vytvorili nástroje na mieru svojím potrebám.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Snímka 3 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Vám poskytuje príklad, ako môže byť šablóna adaptovaná, vrátane umiestnenia loga Vašej organizácie a vyhlásenia o autorstve a licencii.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So snímkami 4-12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môžete pracovať ako s upútavkou; kladú základné otázky a uvádzajú základy problematiky otvorených vzdelávacích zdrojov (OVZ). Môžete ich použiť ako úvod do svojej prezentácie, aby ste vzbudili zvedavosť publika.</a:t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Snímky 13-63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ukazujú prínosy otvoreného vzdelávania pre päť rôznych skupín aktérov: študentov (žlté pozadie), pedagógov (oranžové pozadie), inštitúcie (tyrkysové pozadie), pre všetkých (biele pozadie) a pre knihovníkov (modré pozadie). Môžete ich využiť na oslovenie týchto špecifických aktérov. </a:t>
            </a:r>
            <a:endParaRPr b="1" sz="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0"/>
          <p:cNvSpPr txBox="1"/>
          <p:nvPr/>
        </p:nvSpPr>
        <p:spPr>
          <a:xfrm>
            <a:off x="2611500" y="756275"/>
            <a:ext cx="5008500" cy="18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Zlepšujú sa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umožňujú zvyšovanie kvality a priebežné aktualizácie, čo zároveň s rýchlym šírením zabezpečuje, že informácie v nich sú čerstvé.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7" name="Google Shape;267;p2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8" name="Google Shape;26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0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1"/>
          <p:cNvSpPr txBox="1"/>
          <p:nvPr/>
        </p:nvSpPr>
        <p:spPr>
          <a:xfrm>
            <a:off x="2628175" y="910175"/>
            <a:ext cx="4782000" cy="15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Odmeňujú otvorené postupy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môžu dosiahnuť uznanie ako súčasť autorského tímu a byť ocenení za svoju prácu a zručnosti.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6" name="Google Shape;276;p2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2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9" name="Google Shape;27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1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2"/>
          <p:cNvSpPr txBox="1"/>
          <p:nvPr/>
        </p:nvSpPr>
        <p:spPr>
          <a:xfrm>
            <a:off x="2574175" y="1255075"/>
            <a:ext cx="50883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(viac než len) bezplatnosť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= bezplatný prístup + povolenia.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9" name="Google Shape;289;p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0" name="Google Shape;29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2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3"/>
          <p:cNvSpPr txBox="1"/>
          <p:nvPr/>
        </p:nvSpPr>
        <p:spPr>
          <a:xfrm>
            <a:off x="2700275" y="517950"/>
            <a:ext cx="4635900" cy="24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Zabezpečiť lepšie vzdelávanie = </a:t>
            </a: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zabezpečiť lepšiu budúcnosť 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Cieľ trvalo udržateľného rozvoja 4: „Zabezpečiť inkluzívne a spravodlivé kvalitné vzdelávanie a podporovať možnosti celoživotného vzdelávania pre všetkých.“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Google Shape;299;p2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p2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1" name="Google Shape;30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3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4"/>
          <p:cNvSpPr txBox="1"/>
          <p:nvPr/>
        </p:nvSpPr>
        <p:spPr>
          <a:xfrm>
            <a:off x="2606000" y="602375"/>
            <a:ext cx="4874400" cy="21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Zvyšujú porozumenie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Študenti dokážu pristupovať k pojmom a myšlienkam s použitím rôznych zdrojov (napr. zopakovať si tú istú koncepciu vysvetlenú rôznymi spôsobmi).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1" name="Google Shape;311;p2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2" name="Google Shape;31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2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4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5"/>
          <p:cNvSpPr txBox="1"/>
          <p:nvPr/>
        </p:nvSpPr>
        <p:spPr>
          <a:xfrm>
            <a:off x="2595550" y="910175"/>
            <a:ext cx="4608300" cy="15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Spolutvorba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dávajú študentom príležitosť stať sa partnermi v spoločnom tvorivom procese, čo im prospieva.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2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3" name="Google Shape;32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5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študentov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6"/>
          <p:cNvSpPr txBox="1"/>
          <p:nvPr/>
        </p:nvSpPr>
        <p:spPr>
          <a:xfrm>
            <a:off x="2584075" y="602375"/>
            <a:ext cx="4623600" cy="21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adaptáciu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si môžu (čiastočne alebo úplne) prispôsobiť OVZ, aby vytvorili najlepšiu zmes materiálov pre každú vzdelávaciu príležitosť, čím priebežne zvyšujú kvalitu OVZ.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2" name="Google Shape;332;p2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p2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4" name="Google Shape;33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26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27"/>
          <p:cNvSpPr txBox="1"/>
          <p:nvPr/>
        </p:nvSpPr>
        <p:spPr>
          <a:xfrm>
            <a:off x="2733175" y="485425"/>
            <a:ext cx="4586400" cy="24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otvorené vzdelávacie postupy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 OVZ sú študenti intenzívne zapájaní do vzdelávacieho procesu a tvorby vzdelávacích materiálov, čím si ich v podstate pod vedením učiteľa osvojujú.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4" name="Google Shape;344;p2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5" name="Google Shape;34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7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28"/>
          <p:cNvSpPr txBox="1"/>
          <p:nvPr/>
        </p:nvSpPr>
        <p:spPr>
          <a:xfrm>
            <a:off x="2617700" y="639325"/>
            <a:ext cx="4878900" cy="21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Budujú dobré meno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Kvalitné OVZ zlepšujú reputáciu pedagógov na miestnej aj medzinárodnej úrovni, čím im zároveň ponúkajú nové príležitosti na spoluprácu s kolegami z celého sveta.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5" name="Google Shape;355;p2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6" name="Google Shape;35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28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9"/>
          <p:cNvSpPr txBox="1"/>
          <p:nvPr/>
        </p:nvSpPr>
        <p:spPr>
          <a:xfrm>
            <a:off x="2609375" y="857425"/>
            <a:ext cx="44997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Znižujú pracovnú záťaž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nemusia zakaždým odznova "vynachádzať koleso", môžu znovu použiť zdroje, ktoré už existujú.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6" name="Google Shape;366;p2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7" name="Google Shape;36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2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9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" name="Google Shape;74;p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" name="Google Shape;75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3"/>
          <p:cNvSpPr txBox="1"/>
          <p:nvPr/>
        </p:nvSpPr>
        <p:spPr>
          <a:xfrm>
            <a:off x="6120927" y="3621650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Open Sans"/>
                <a:ea typeface="Open Sans"/>
                <a:cs typeface="Open Sans"/>
                <a:sym typeface="Open Sans"/>
              </a:rPr>
              <a:t>vaše logo tu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" name="Google Shape;77;p3"/>
          <p:cNvSpPr/>
          <p:nvPr/>
        </p:nvSpPr>
        <p:spPr>
          <a:xfrm>
            <a:off x="2534300" y="306842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3"/>
          <p:cNvSpPr/>
          <p:nvPr/>
        </p:nvSpPr>
        <p:spPr>
          <a:xfrm>
            <a:off x="6809675" y="3103900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"/>
          <p:cNvSpPr txBox="1"/>
          <p:nvPr/>
        </p:nvSpPr>
        <p:spPr>
          <a:xfrm>
            <a:off x="1173150" y="3641525"/>
            <a:ext cx="47844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" sz="700">
                <a:latin typeface="Open Sans"/>
                <a:ea typeface="Open Sans"/>
                <a:cs typeface="Open Sans"/>
                <a:sym typeface="Open Sans"/>
              </a:rPr>
              <a:t>oto dielo je odvodeným dielom z</a:t>
            </a: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“Slovak_3. OE Benefits - ENOEL cards”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b="0" i="0" sz="7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700">
                <a:latin typeface="Open Sans"/>
                <a:ea typeface="Open Sans"/>
                <a:cs typeface="Open Sans"/>
                <a:sym typeface="Open Sans"/>
              </a:rPr>
              <a:t>od združenia</a:t>
            </a: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(ENOEL),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Google Shape;80;p3"/>
          <p:cNvSpPr txBox="1"/>
          <p:nvPr/>
        </p:nvSpPr>
        <p:spPr>
          <a:xfrm>
            <a:off x="928825" y="1231650"/>
            <a:ext cx="31458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Google Shape;81;p3"/>
          <p:cNvSpPr txBox="1"/>
          <p:nvPr/>
        </p:nvSpPr>
        <p:spPr>
          <a:xfrm>
            <a:off x="5517150" y="2719950"/>
            <a:ext cx="2675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100">
                <a:solidFill>
                  <a:srgbClr val="FF0000"/>
                </a:solidFill>
              </a:rPr>
              <a:t>Pridajte logo svojej organizácie</a:t>
            </a:r>
            <a:endParaRPr i="0" sz="1100" u="none" cap="none" strike="noStrike">
              <a:solidFill>
                <a:srgbClr val="FF0000"/>
              </a:solidFill>
            </a:endParaRPr>
          </a:p>
        </p:txBody>
      </p:sp>
      <p:sp>
        <p:nvSpPr>
          <p:cNvPr id="82" name="Google Shape;82;p3"/>
          <p:cNvSpPr txBox="1"/>
          <p:nvPr/>
        </p:nvSpPr>
        <p:spPr>
          <a:xfrm>
            <a:off x="2705300" y="3100950"/>
            <a:ext cx="3110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100">
                <a:solidFill>
                  <a:srgbClr val="FF0000"/>
                </a:solidFill>
              </a:rPr>
              <a:t>Pridajte vyhlásenie o autorstve a licencii</a:t>
            </a:r>
            <a:endParaRPr sz="1100">
              <a:solidFill>
                <a:srgbClr val="FF0000"/>
              </a:solidFill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5108125" y="182325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PRÍKLAD PRISPÔSOBENIA PRE VAŠE POTREBY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4" name="Google Shape;84;p3"/>
          <p:cNvSpPr txBox="1"/>
          <p:nvPr/>
        </p:nvSpPr>
        <p:spPr>
          <a:xfrm>
            <a:off x="3192575" y="1013625"/>
            <a:ext cx="38073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3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Čo sú otvorené vzdelávacie zdroje (OVZ)?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0"/>
          <p:cNvSpPr txBox="1"/>
          <p:nvPr/>
        </p:nvSpPr>
        <p:spPr>
          <a:xfrm>
            <a:off x="2592900" y="1133550"/>
            <a:ext cx="4832100" cy="12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Inšpirujú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predstavujú cestu, ako sa dostať k novým myšlienkam.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7" name="Google Shape;377;p3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8" name="Google Shape;37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0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1"/>
          <p:cNvSpPr txBox="1"/>
          <p:nvPr/>
        </p:nvSpPr>
        <p:spPr>
          <a:xfrm>
            <a:off x="2531700" y="719000"/>
            <a:ext cx="45549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aktívne prístupy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Pedagógovia môžu navrhnúť rôzne praktické stratégie založené na remixovaní/prispôsobovaní OVZ na podporu učenia sa prostredníctvom skúseností.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6" name="Google Shape;386;p3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8" name="Google Shape;388;p3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9" name="Google Shape;38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1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2"/>
          <p:cNvSpPr txBox="1"/>
          <p:nvPr/>
        </p:nvSpPr>
        <p:spPr>
          <a:xfrm>
            <a:off x="2555125" y="512525"/>
            <a:ext cx="49032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spoluprácu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Rovesnícka spätná väzba, spolupráca študentov a zapojenie odborníkov sa navzájom posilňujú a obohacujú aj pedagógov, vďaka procesu presadzovanému otvorenými licenciami.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7" name="Google Shape;397;p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9" name="Google Shape;399;p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0" name="Google Shape;40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3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2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3"/>
          <p:cNvSpPr txBox="1"/>
          <p:nvPr/>
        </p:nvSpPr>
        <p:spPr>
          <a:xfrm>
            <a:off x="2609075" y="703375"/>
            <a:ext cx="48879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inovácie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ponúkajú príležitosti na zvýšenie kvality vzdelávacích materiálov tým, že umožňujú ostatným stavať na nich a poskytovať konštruktívnu spätnú väzbu.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9" name="Google Shape;409;p3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0" name="Google Shape;410;p3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1" name="Google Shape;41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33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4"/>
          <p:cNvSpPr txBox="1"/>
          <p:nvPr/>
        </p:nvSpPr>
        <p:spPr>
          <a:xfrm>
            <a:off x="2598425" y="797550"/>
            <a:ext cx="47934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Zabezpečujú kontinuitu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Proces opätovného použitia iniciovaný OVZ zaistí pokračovanie Vašich myšlienok aj po Vašom odchode do dôchodku.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1" name="Google Shape;421;p3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2" name="Google Shape;422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3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4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35"/>
          <p:cNvSpPr txBox="1"/>
          <p:nvPr/>
        </p:nvSpPr>
        <p:spPr>
          <a:xfrm>
            <a:off x="2641875" y="934375"/>
            <a:ext cx="47997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Rozširujú možnosti</a:t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Učebnice vo forme OVZ rozširujú škálu zdrojov pre pedagógov a môžu garantovať rovnakú alebo vyššiu úroveň kvality ako tradičné učebnice.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1" name="Google Shape;431;p3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2" name="Google Shape;432;p3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33" name="Google Shape;43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3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35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36"/>
          <p:cNvSpPr txBox="1"/>
          <p:nvPr/>
        </p:nvSpPr>
        <p:spPr>
          <a:xfrm>
            <a:off x="2624075" y="814325"/>
            <a:ext cx="4584600" cy="17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Zväčšujú akademickú slobodu</a:t>
            </a: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Verejné licencie na OVZ umožňujú pedagógom pravidelne modifikovať a aktualizovať vzdelávacie zdroje pre svoje kurzy.</a:t>
            </a:r>
            <a:endParaRPr b="1" sz="1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1" name="Google Shape;441;p3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3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3" name="Google Shape;443;p3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4" name="Google Shape;44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3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36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7"/>
          <p:cNvSpPr txBox="1"/>
          <p:nvPr/>
        </p:nvSpPr>
        <p:spPr>
          <a:xfrm>
            <a:off x="2593325" y="234025"/>
            <a:ext cx="4885500" cy="29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Sú výkladnou skriňou inovácií a kreativity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Tvorivosť pedagógov môže urobiť pozitívny dojem na potenciálnych študentov a sponzorov, čo pomôže zvýšiť množstvo záujemcov, ktorí sa hlásia na štúdium a prospeje prestíži jednotlivých učiteľov.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2" name="Google Shape;452;p3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3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4" name="Google Shape;454;p3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5" name="Google Shape;45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3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7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pedagógov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8"/>
          <p:cNvSpPr txBox="1"/>
          <p:nvPr/>
        </p:nvSpPr>
        <p:spPr>
          <a:xfrm>
            <a:off x="2593125" y="331525"/>
            <a:ext cx="4858200" cy="27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úspory z rozsahu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OVZ sú zadarmo online, cenovo dostupné v tlačenej podobe, môžu byť uložené navždy a ľahko sa aktualizujú. Prostriedky, ktoré by sa inak minuli na nákup učebníc, sa môžu presmerovať na technológie, zlepšenie výučby alebo zníženie dlhu.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4" name="Google Shape;464;p3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5" name="Google Shape;465;p3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6" name="Google Shape;466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3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8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3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9"/>
          <p:cNvSpPr txBox="1"/>
          <p:nvPr/>
        </p:nvSpPr>
        <p:spPr>
          <a:xfrm>
            <a:off x="2611550" y="448475"/>
            <a:ext cx="4568400" cy="24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rozvoj zamestnancov vzdelávacích inštitúcií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Zlepšenie prístupu, využívanie OVZ a vzájomná výmena skúseností so zamestnancami iných škôl sa zintenzívňuje spolu so zvyšovaním kvality vzdelávacích materiálov.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5" name="Google Shape;475;p3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6" name="Google Shape;476;p3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7" name="Google Shape;477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3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39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Google Shape;91;p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" name="Google Shape;9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4"/>
          <p:cNvSpPr txBox="1"/>
          <p:nvPr/>
        </p:nvSpPr>
        <p:spPr>
          <a:xfrm>
            <a:off x="928825" y="1231650"/>
            <a:ext cx="31458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Google Shape;94;p4"/>
          <p:cNvSpPr txBox="1"/>
          <p:nvPr/>
        </p:nvSpPr>
        <p:spPr>
          <a:xfrm>
            <a:off x="3192575" y="1062375"/>
            <a:ext cx="4221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3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Čo sú otvorené vzdelávacie zdroje (OVZ)?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4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40"/>
          <p:cNvSpPr txBox="1"/>
          <p:nvPr/>
        </p:nvSpPr>
        <p:spPr>
          <a:xfrm>
            <a:off x="2622025" y="364050"/>
            <a:ext cx="4878900" cy="27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Najefektívnejšie využívajú verejné financie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Zdroje pochádzajúce z verejného financovania sa využívajú na vytváranie verejne dostupných poznatkov a zdieľajú sa prierezovo prostredníctvom viacerých inštitúcií pri znížených dodatočných nákladoch.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6" name="Google Shape;486;p4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7" name="Google Shape;487;p4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8" name="Google Shape;488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4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40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4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41"/>
          <p:cNvSpPr txBox="1"/>
          <p:nvPr/>
        </p:nvSpPr>
        <p:spPr>
          <a:xfrm>
            <a:off x="2622650" y="756275"/>
            <a:ext cx="4568400" cy="18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vlastnú propagáciu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Verejný obraz inštitúcie môže do veľkej miery profitovať z jej zdieľaných a opätovne používaných kvalitných OVZ.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4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8" name="Google Shape;498;p4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9" name="Google Shape;499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4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41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2"/>
          <p:cNvSpPr txBox="1"/>
          <p:nvPr/>
        </p:nvSpPr>
        <p:spPr>
          <a:xfrm>
            <a:off x="2633725" y="364050"/>
            <a:ext cx="4568400" cy="27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medzinárodnú spoluprácu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Práca s OVZ zvyšuje viditeľnosť inštitúcie a prispieva k budovaniu dobrého mena na medzinárodnej úrovni prostredníctvom aktívnych spoluprác s inými inštitúciami na celom svete.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8" name="Google Shape;508;p4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9" name="Google Shape;509;p4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0" name="Google Shape;510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p4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42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43"/>
          <p:cNvSpPr txBox="1"/>
          <p:nvPr/>
        </p:nvSpPr>
        <p:spPr>
          <a:xfrm>
            <a:off x="2633750" y="556350"/>
            <a:ext cx="4914900" cy="23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Uľahčujú nábor študentov</a:t>
            </a:r>
            <a:endParaRPr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Používanie OVZ zvyšuje účasť na vysokoškolskom vzdelávaní vďaka zvýšeniu prístupu pre študentov, ktorí sa rozhodujú na základe kvality ponúkaných vzdelávacích materiálov.</a:t>
            </a:r>
            <a:endParaRPr b="1" sz="24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9" name="Google Shape;519;p4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0" name="Google Shape;520;p4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1" name="Google Shape;521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4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43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4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44"/>
          <p:cNvSpPr txBox="1"/>
          <p:nvPr/>
        </p:nvSpPr>
        <p:spPr>
          <a:xfrm>
            <a:off x="2693275" y="877825"/>
            <a:ext cx="4568400" cy="16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Živia kontakt s absolventmi</a:t>
            </a:r>
            <a:endParaRPr b="1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Ponuka kvalitných OVZ absolventom pomáha inštitúcii udržať si s nimi aktívne spojenie.</a:t>
            </a:r>
            <a:endParaRPr b="1" sz="2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0" name="Google Shape;530;p4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1" name="Google Shape;531;p4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2" name="Google Shape;532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4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44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inštitúcie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4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45"/>
          <p:cNvSpPr txBox="1"/>
          <p:nvPr/>
        </p:nvSpPr>
        <p:spPr>
          <a:xfrm>
            <a:off x="2611550" y="756275"/>
            <a:ext cx="4568400" cy="18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Odomykajú informácie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sa môžu zdieľať vo veľkom rozsahu pre všetkých záujemcov, odomknutím vzdelávacích zdrojov prostredníctvom verejných licencií.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4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2" name="Google Shape;542;p4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3" name="Google Shape;543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p4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45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všetkých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4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46"/>
          <p:cNvSpPr txBox="1"/>
          <p:nvPr/>
        </p:nvSpPr>
        <p:spPr>
          <a:xfrm>
            <a:off x="2622650" y="756275"/>
            <a:ext cx="4568400" cy="18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Prenášajú vedomosti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Vzdelávacie zdroje vytvorené s prispením verejných financií sú dostupné verejnosti, opätovne použiteľné a zdielateľné.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4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3" name="Google Shape;553;p4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4" name="Google Shape;554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p4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46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všetkých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47"/>
          <p:cNvSpPr txBox="1"/>
          <p:nvPr/>
        </p:nvSpPr>
        <p:spPr>
          <a:xfrm>
            <a:off x="2623825" y="364050"/>
            <a:ext cx="4934100" cy="27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Umožňujú celoživotné vzdelávanie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Udržiavanie svojich vedomostí „na tepe doby“ a poskytovanie nepretržitého vzdelávania je čoraz dostupnejšie pre každého, čím sa preklenuje priestor medzi formálnymi, praktickými a neformálnymi otvorenými príležitosťami na vzdelanie.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4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4" name="Google Shape;564;p4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5" name="Google Shape;565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4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47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všetkých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4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48"/>
          <p:cNvSpPr txBox="1"/>
          <p:nvPr/>
        </p:nvSpPr>
        <p:spPr>
          <a:xfrm>
            <a:off x="2611550" y="639325"/>
            <a:ext cx="4568400" cy="21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Posilnenie rovnosti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Bezplatné online zdroje uľahčujú poskytovanie rovnako kvalitných vedomostí všetkým bez ohľadu na ich sociálne a ekonomické postavenie.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5" name="Google Shape;575;p4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6" name="Google Shape;576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p4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48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všetkých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4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9"/>
          <p:cNvSpPr txBox="1"/>
          <p:nvPr/>
        </p:nvSpPr>
        <p:spPr>
          <a:xfrm>
            <a:off x="2617100" y="639325"/>
            <a:ext cx="4568400" cy="21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Podporujú diverzitu a inkluzívnosť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sa ľahko zdieľajú a sú dostupné cez internet, čo z nich robí skvelý nástroj na objavovanie a oboznamovanie sa s rôznymi uhlami pohľadu.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4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6" name="Google Shape;586;p4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7" name="Google Shape;587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p4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49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všetkých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Google Shape;101;p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" name="Google Shape;10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5"/>
          <p:cNvSpPr txBox="1"/>
          <p:nvPr/>
        </p:nvSpPr>
        <p:spPr>
          <a:xfrm>
            <a:off x="928825" y="1231650"/>
            <a:ext cx="31458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Google Shape;104;p5"/>
          <p:cNvSpPr txBox="1"/>
          <p:nvPr/>
        </p:nvSpPr>
        <p:spPr>
          <a:xfrm>
            <a:off x="3165525" y="923775"/>
            <a:ext cx="3216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3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Čo sú verejné licencie?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5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50"/>
          <p:cNvSpPr txBox="1"/>
          <p:nvPr/>
        </p:nvSpPr>
        <p:spPr>
          <a:xfrm>
            <a:off x="2606000" y="756275"/>
            <a:ext cx="4568400" cy="18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Posilňujú občiansku vedu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Znalosti môže tvoriť každý a dostupnosť materiálov uľahčuje ľuďom pokračovanie v získavaní ďalších vedomostí.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5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7" name="Google Shape;597;p5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8" name="Google Shape;598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p5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50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všetkých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5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51"/>
          <p:cNvSpPr txBox="1"/>
          <p:nvPr/>
        </p:nvSpPr>
        <p:spPr>
          <a:xfrm>
            <a:off x="2583700" y="374075"/>
            <a:ext cx="49467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Zvyšovanie kvality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Každý môže podporiť zvýšenie kvality OVZ jednoduchým položením otázok na objasnenie. Bez prístupu ku zdrojom nevzniknú otázky, bez otázok nevzniknú pochybnosti, bez pochybností nemôže dôjsť ku zlepšeniu.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7" name="Google Shape;607;p5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8" name="Google Shape;608;p5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9" name="Google Shape;609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p5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51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všetkých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5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7" name="Google Shape;617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p52"/>
          <p:cNvSpPr txBox="1"/>
          <p:nvPr/>
        </p:nvSpPr>
        <p:spPr>
          <a:xfrm>
            <a:off x="2759125" y="767125"/>
            <a:ext cx="46881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Rozširujú obzory za hranice</a:t>
            </a:r>
            <a:endParaRPr b="1" sz="20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predstavujú skvelý spôsob ako zdieľať znalosti cez hranice a zároveň umožňujú funkčné prispôsobenia pre miestne komunity.</a:t>
            </a:r>
            <a:endParaRPr b="0" i="0" sz="23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5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0" name="Google Shape;620;p5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1" name="Google Shape;621;p5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52"/>
          <p:cNvSpPr txBox="1"/>
          <p:nvPr/>
        </p:nvSpPr>
        <p:spPr>
          <a:xfrm>
            <a:off x="156000" y="1048175"/>
            <a:ext cx="23319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 </a:t>
            </a:r>
            <a:r>
              <a:rPr b="1" lang="en"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všetkých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53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p5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p53"/>
          <p:cNvSpPr txBox="1"/>
          <p:nvPr/>
        </p:nvSpPr>
        <p:spPr>
          <a:xfrm>
            <a:off x="2668301" y="116800"/>
            <a:ext cx="4878600" cy="3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Podporujú profesijný rozvoj</a:t>
            </a:r>
            <a:endParaRPr b="1" sz="19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Zapojenie sa do správy OVZ a otvoreného vzdelávania v rámci knižnice, inštitúcie, na národnej alebo medzinárodnej úrovni možno využiť ako príležitosť na profesijný rozvoj a cestu rastu mimo „tradičných“ alebo etablovanejších odborností knihovníctva (napr. budovanie zbierok, metadáta atď.).</a:t>
            </a:r>
            <a:endParaRPr b="0" i="0" sz="19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0" name="Google Shape;630;p53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1" name="Google Shape;631;p53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2" name="Google Shape;632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33" name="Google Shape;633;p53"/>
          <p:cNvSpPr txBox="1"/>
          <p:nvPr/>
        </p:nvSpPr>
        <p:spPr>
          <a:xfrm>
            <a:off x="156000" y="104817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54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5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p54"/>
          <p:cNvSpPr txBox="1"/>
          <p:nvPr/>
        </p:nvSpPr>
        <p:spPr>
          <a:xfrm>
            <a:off x="2670975" y="116800"/>
            <a:ext cx="4865100" cy="3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Prinášajú uznanie knihovníkov ako cenných partnerov</a:t>
            </a:r>
            <a:endParaRPr b="1" sz="19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Vďaka svojim odborným znalostiam v oblasti otvorenej pedagogiky a otvorených licencií sú knihovníci uznávaní pedagógmi a výskumníkmi ako dôveryhodní partneri pri hľadaní, prispôsobovaní a vytváraní spoľahlivých vzdelávacích zdrojov.</a:t>
            </a:r>
            <a:endParaRPr b="0" i="0" sz="19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1" name="Google Shape;641;p54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2" name="Google Shape;642;p54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3" name="Google Shape;643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p54"/>
          <p:cNvSpPr txBox="1"/>
          <p:nvPr/>
        </p:nvSpPr>
        <p:spPr>
          <a:xfrm>
            <a:off x="156000" y="104817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5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0" name="Google Shape;650;p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p55"/>
          <p:cNvSpPr txBox="1"/>
          <p:nvPr/>
        </p:nvSpPr>
        <p:spPr>
          <a:xfrm>
            <a:off x="2684700" y="269325"/>
            <a:ext cx="4840200" cy="29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Rozvíjajú synergie s otvorenou vedou</a:t>
            </a:r>
            <a:endParaRPr b="1" sz="19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Otvorená veda a otvorené vzdelávanie sú často oddelené a vedomosti o nich majú rôzni odborníci. Knihovníci môžu tieto dve oblasti prepojiť holistickejším prístupom k otvorenosti, čím podporia otvorenú kultúru v rámci inštitúcie/akademickej komunity.</a:t>
            </a:r>
            <a:endParaRPr b="0" i="0" sz="19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2" name="Google Shape;652;p5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3" name="Google Shape;653;p5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4" name="Google Shape;654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55"/>
          <p:cNvSpPr txBox="1"/>
          <p:nvPr/>
        </p:nvSpPr>
        <p:spPr>
          <a:xfrm>
            <a:off x="156000" y="104262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56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5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56"/>
          <p:cNvSpPr txBox="1"/>
          <p:nvPr/>
        </p:nvSpPr>
        <p:spPr>
          <a:xfrm>
            <a:off x="2540751" y="179625"/>
            <a:ext cx="5022900" cy="31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Podporujú spoluprácu a zdieľanie znalostí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zohrávajú zásadnú úlohu pri uľahčovaní spolupráce prostredníctvom kurátorstva otvorených zdrojov, organizovania školení a workshopov na témy otvoreného vzdelávania a podpory komunít praxe v oblasti otvoreného vzdelávania, čím tiež rozširujú vlastné siete pracovných kontaktov.</a:t>
            </a:r>
            <a:endParaRPr b="0" i="0" sz="18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p56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4" name="Google Shape;664;p56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5" name="Google Shape;665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66" name="Google Shape;666;p56"/>
          <p:cNvSpPr txBox="1"/>
          <p:nvPr/>
        </p:nvSpPr>
        <p:spPr>
          <a:xfrm>
            <a:off x="156000" y="104817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57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p5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p57"/>
          <p:cNvSpPr txBox="1"/>
          <p:nvPr/>
        </p:nvSpPr>
        <p:spPr>
          <a:xfrm>
            <a:off x="2651804" y="146062"/>
            <a:ext cx="46452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Znižujú náklady</a:t>
            </a:r>
            <a:endParaRPr b="1" sz="19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Šetria rozpočty knižníc na nákup drahých a obmedzujúcich licencií na komerčné publikácie, a to aj pri poskytovaní poradenstva učiteľom a študentom v oblasti alternatív OVZ ku klasickej literatúre. Tento prínos prispieva k prechodu knižníc a univerzít na otvorený prístup, ktorý je z dlhodobého hľadiska nevyhnutný.</a:t>
            </a:r>
            <a:endParaRPr b="0" i="0" sz="19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p57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5" name="Google Shape;675;p57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76" name="Google Shape;676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77" name="Google Shape;677;p57"/>
          <p:cNvSpPr txBox="1"/>
          <p:nvPr/>
        </p:nvSpPr>
        <p:spPr>
          <a:xfrm>
            <a:off x="156000" y="104817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58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3" name="Google Shape;683;p5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4" name="Google Shape;684;p58"/>
          <p:cNvSpPr txBox="1"/>
          <p:nvPr/>
        </p:nvSpPr>
        <p:spPr>
          <a:xfrm>
            <a:off x="2657354" y="422937"/>
            <a:ext cx="46452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Lákajú nových knihovníkov do profesie</a:t>
            </a:r>
            <a:endParaRPr b="1" sz="19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Silné prepojenie medzi otvoreným vzdelávaním a sociálnou spravodlivosťou robí z knihovníctva atraktívnu kariérnu voľbu pre začínajúcich odborníkov a nové generácie knihovníkov.</a:t>
            </a:r>
            <a:endParaRPr b="0" i="0" sz="21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5" name="Google Shape;685;p58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6" name="Google Shape;686;p58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7" name="Google Shape;687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88" name="Google Shape;688;p58"/>
          <p:cNvSpPr txBox="1"/>
          <p:nvPr/>
        </p:nvSpPr>
        <p:spPr>
          <a:xfrm>
            <a:off x="156000" y="104817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59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4" name="Google Shape;694;p5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5" name="Google Shape;695;p59"/>
          <p:cNvSpPr txBox="1"/>
          <p:nvPr/>
        </p:nvSpPr>
        <p:spPr>
          <a:xfrm>
            <a:off x="2640729" y="207387"/>
            <a:ext cx="4645200" cy="30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Rozširujú uznanie</a:t>
            </a:r>
            <a:endParaRPr b="1" sz="18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Tvorcovia a podporovatelia OVZ získavajú celosvetovú reputáciu vďaka svojim dielam, ktoré obhajujú otvorenosť a ďalšie univerzálne hodnoty. Už teraz rešpektovaná úloha knihovníkov/informačných špecialistov ako kurátorov vzdelávacích materiálov sa vďaka ovorenému vzdelávaniu stáva ešte významnejšou.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6" name="Google Shape;696;p59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7" name="Google Shape;697;p59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98" name="Google Shape;698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99" name="Google Shape;699;p59"/>
          <p:cNvSpPr txBox="1"/>
          <p:nvPr/>
        </p:nvSpPr>
        <p:spPr>
          <a:xfrm>
            <a:off x="156000" y="104817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" name="Google Shape;111;p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2" name="Google Shape;112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6"/>
          <p:cNvSpPr txBox="1"/>
          <p:nvPr/>
        </p:nvSpPr>
        <p:spPr>
          <a:xfrm>
            <a:off x="928825" y="1231650"/>
            <a:ext cx="31458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Google Shape;114;p6"/>
          <p:cNvSpPr txBox="1"/>
          <p:nvPr/>
        </p:nvSpPr>
        <p:spPr>
          <a:xfrm>
            <a:off x="3177325" y="1200825"/>
            <a:ext cx="3554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3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Čo môžete robiť s OVZ?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6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5" name="Google Shape;705;p6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p60"/>
          <p:cNvSpPr txBox="1"/>
          <p:nvPr/>
        </p:nvSpPr>
        <p:spPr>
          <a:xfrm>
            <a:off x="2662904" y="1054162"/>
            <a:ext cx="4645200" cy="14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Zvyšujú vplyv a dosah</a:t>
            </a:r>
            <a:endParaRPr b="1" sz="19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Pomáhajú rozšíriť dosah a vplyv knihovníkov za hranice ich vlastnej inštitúcie.</a:t>
            </a:r>
            <a:endParaRPr b="1" sz="21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7" name="Google Shape;707;p6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8" name="Google Shape;708;p6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09" name="Google Shape;709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60"/>
          <p:cNvSpPr txBox="1"/>
          <p:nvPr/>
        </p:nvSpPr>
        <p:spPr>
          <a:xfrm>
            <a:off x="156000" y="104817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61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6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p61"/>
          <p:cNvSpPr txBox="1"/>
          <p:nvPr/>
        </p:nvSpPr>
        <p:spPr>
          <a:xfrm>
            <a:off x="2657354" y="954112"/>
            <a:ext cx="4645200" cy="17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Prispievajú k dosiahnutiu cieľov trvalo udržateľného rozvoja</a:t>
            </a:r>
            <a:endParaRPr b="1" sz="19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Pomáhajú konkrétnejšie a merateľnejšie prispieť k dosiahnutiu cieľov trvalo udržateľného rozvoja.</a:t>
            </a:r>
            <a:endParaRPr b="0" i="0" sz="19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61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9" name="Google Shape;719;p61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0" name="Google Shape;720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Google Shape;721;p61"/>
          <p:cNvSpPr txBox="1"/>
          <p:nvPr/>
        </p:nvSpPr>
        <p:spPr>
          <a:xfrm>
            <a:off x="156000" y="104817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62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6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p62"/>
          <p:cNvSpPr txBox="1"/>
          <p:nvPr/>
        </p:nvSpPr>
        <p:spPr>
          <a:xfrm>
            <a:off x="2668454" y="130437"/>
            <a:ext cx="46452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Pomáhajú k súladu so stratégiou EDI (equality, diversity, inclusion - rovnosť, rozmanitosť, inklúzia)</a:t>
            </a:r>
            <a:endParaRPr b="1" sz="19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využívajú otvorené vzdelávanie ako strategický nástroj na presadzovanie cieľov v oblasti rovnosti, rozmanitosti a inklúzie, čím zabezpečujú, aby bolo vzdelávacie prostredie prístupné a inkluzívne pre všetkých.</a:t>
            </a:r>
            <a:endParaRPr b="0" i="0" sz="19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9" name="Google Shape;729;p62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0" name="Google Shape;730;p62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1" name="Google Shape;731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32" name="Google Shape;732;p62"/>
          <p:cNvSpPr txBox="1"/>
          <p:nvPr/>
        </p:nvSpPr>
        <p:spPr>
          <a:xfrm>
            <a:off x="156000" y="104817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63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6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63"/>
          <p:cNvSpPr txBox="1"/>
          <p:nvPr/>
        </p:nvSpPr>
        <p:spPr>
          <a:xfrm>
            <a:off x="2662904" y="731062"/>
            <a:ext cx="4645200" cy="20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Podporujú kolegialitu a vzájomnosť</a:t>
            </a:r>
            <a:endParaRPr b="1" sz="1900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Knihovníci rozvíjajú celoživotné vzdelávanie poskytovaním rozmanitých vzdelávacích príležitostí a posilňovaním vzájomnej podpory v rámci svojich komunít.</a:t>
            </a:r>
            <a:endParaRPr b="0" i="0" sz="19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63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1" name="Google Shape;741;p63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2" name="Google Shape;742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43" name="Google Shape;743;p63"/>
          <p:cNvSpPr txBox="1"/>
          <p:nvPr/>
        </p:nvSpPr>
        <p:spPr>
          <a:xfrm>
            <a:off x="156000" y="1048175"/>
            <a:ext cx="25902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Prínosy otvoreného vzdelávania pre</a:t>
            </a:r>
            <a:r>
              <a:rPr b="1" lang="en" sz="2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22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knihovníkov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2fde0ae0206_0_2"/>
          <p:cNvSpPr txBox="1"/>
          <p:nvPr/>
        </p:nvSpPr>
        <p:spPr>
          <a:xfrm>
            <a:off x="3733157" y="264250"/>
            <a:ext cx="33033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3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SADA NÁSTROJOV ENOEL</a:t>
            </a:r>
            <a:r>
              <a:rPr b="1" lang="en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9" name="Google Shape;749;g2fde0ae0206_0_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0" name="Google Shape;750;g2fde0ae0206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g2fde0ae0206_0_2"/>
          <p:cNvSpPr txBox="1"/>
          <p:nvPr/>
        </p:nvSpPr>
        <p:spPr>
          <a:xfrm>
            <a:off x="1591475" y="549125"/>
            <a:ext cx="32379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52" name="Google Shape;752;g2fde0ae0206_0_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3" name="Google Shape;753;g2fde0ae0206_0_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4" name="Google Shape;754;g2fde0ae0206_0_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5" name="Google Shape;755;g2fde0ae0206_0_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  <p:sp>
        <p:nvSpPr>
          <p:cNvPr id="756" name="Google Shape;756;g2fde0ae0206_0_2"/>
          <p:cNvSpPr txBox="1"/>
          <p:nvPr/>
        </p:nvSpPr>
        <p:spPr>
          <a:xfrm>
            <a:off x="711600" y="2134650"/>
            <a:ext cx="62199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Slovak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(version 4) published as of </a:t>
            </a:r>
            <a:r>
              <a:rPr lang="en" sz="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September 2024</a:t>
            </a:r>
            <a:r>
              <a:rPr b="0" i="0" lang="en" sz="8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" sz="800" u="sng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</a:t>
            </a:r>
            <a:r>
              <a:rPr b="0" i="0" lang="en" sz="8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8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</a:t>
            </a:r>
            <a:r>
              <a:rPr b="0" i="0" lang="en" sz="8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</a:t>
            </a:r>
            <a:r>
              <a:rPr b="0" i="0" lang="en" sz="8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8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Slovak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Zuzana Stožická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Slovak </a:t>
            </a: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translation.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" name="Google Shape;121;p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2" name="Google Shape;12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7"/>
          <p:cNvSpPr txBox="1"/>
          <p:nvPr/>
        </p:nvSpPr>
        <p:spPr>
          <a:xfrm>
            <a:off x="3426150" y="923775"/>
            <a:ext cx="28788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3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</a:t>
            </a:r>
            <a:endParaRPr b="1" sz="3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3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 mali byť dostupné </a:t>
            </a:r>
            <a:endParaRPr b="1" i="0" sz="3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Google Shape;124;p7"/>
          <p:cNvSpPr txBox="1"/>
          <p:nvPr/>
        </p:nvSpPr>
        <p:spPr>
          <a:xfrm>
            <a:off x="928825" y="1231650"/>
            <a:ext cx="31458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OVZ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1" name="Google Shape;131;p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2" name="Google Shape;13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8"/>
          <p:cNvSpPr txBox="1"/>
          <p:nvPr/>
        </p:nvSpPr>
        <p:spPr>
          <a:xfrm>
            <a:off x="928825" y="1231650"/>
            <a:ext cx="31458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OVZ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Google Shape;134;p8"/>
          <p:cNvSpPr txBox="1"/>
          <p:nvPr/>
        </p:nvSpPr>
        <p:spPr>
          <a:xfrm>
            <a:off x="3426150" y="923775"/>
            <a:ext cx="41487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3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OVZ </a:t>
            </a:r>
            <a:endParaRPr b="1" sz="3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lang="en" sz="3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by mali byť </a:t>
            </a:r>
            <a:r>
              <a:rPr b="1" lang="en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opätovne použiteľné</a:t>
            </a:r>
            <a:endParaRPr b="1" i="0" sz="2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9"/>
          <p:cNvSpPr txBox="1"/>
          <p:nvPr/>
        </p:nvSpPr>
        <p:spPr>
          <a:xfrm>
            <a:off x="286263" y="307689"/>
            <a:ext cx="20556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lang="en" sz="2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VZ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ZÁKLADY</a:t>
            </a:r>
            <a:endParaRPr b="0" i="0" sz="1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2" name="Google Shape;142;p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3" name="Google Shape;14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9"/>
          <p:cNvSpPr txBox="1"/>
          <p:nvPr/>
        </p:nvSpPr>
        <p:spPr>
          <a:xfrm>
            <a:off x="1797925" y="1285825"/>
            <a:ext cx="47121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„Verejné licencie rešpektujú práva duševného vlastníctva držiteľa autorských práv a poskytujú povolenia, umožňujúce verejnosti právo na prístup, opätovné použitie, použitie na nový účel, prispôsobenie a ďalšie šírenie vzdelávacích materiálov.“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9"/>
          <p:cNvSpPr txBox="1"/>
          <p:nvPr/>
        </p:nvSpPr>
        <p:spPr>
          <a:xfrm>
            <a:off x="1797925" y="462575"/>
            <a:ext cx="6036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en" sz="2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Čo sú verejné licencie?</a:t>
            </a:r>
            <a:endParaRPr b="1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9"/>
          <p:cNvSpPr txBox="1"/>
          <p:nvPr/>
        </p:nvSpPr>
        <p:spPr>
          <a:xfrm>
            <a:off x="1853350" y="2784150"/>
            <a:ext cx="39276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7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Odporúčanie UNESCO o otvorených vzdelávacích zdrojoch 2019, preklad: Z. Stožická, Centrum vedecko-technických informácií SR</a:t>
            </a:r>
            <a:endParaRPr sz="700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9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UNESCO Recommendation on Open Educational Resources</a:t>
            </a:r>
            <a:endParaRPr b="1" i="0" sz="9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0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9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